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71" r:id="rId3"/>
    <p:sldId id="284" r:id="rId4"/>
    <p:sldId id="285" r:id="rId5"/>
    <p:sldId id="262" r:id="rId6"/>
    <p:sldId id="273" r:id="rId7"/>
    <p:sldId id="274" r:id="rId8"/>
    <p:sldId id="275" r:id="rId9"/>
    <p:sldId id="258" r:id="rId10"/>
    <p:sldId id="276" r:id="rId11"/>
    <p:sldId id="269" r:id="rId12"/>
    <p:sldId id="267" r:id="rId13"/>
    <p:sldId id="260" r:id="rId14"/>
    <p:sldId id="268" r:id="rId15"/>
    <p:sldId id="259" r:id="rId16"/>
    <p:sldId id="261" r:id="rId17"/>
    <p:sldId id="277" r:id="rId18"/>
    <p:sldId id="263" r:id="rId19"/>
    <p:sldId id="278" r:id="rId20"/>
    <p:sldId id="279" r:id="rId21"/>
    <p:sldId id="280" r:id="rId22"/>
    <p:sldId id="281" r:id="rId23"/>
    <p:sldId id="287" r:id="rId24"/>
    <p:sldId id="283" r:id="rId25"/>
    <p:sldId id="265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6B1602-B04E-47AE-8C60-0703F33938D4}" type="datetimeFigureOut">
              <a:rPr lang="en-US" smtClean="0"/>
              <a:pPr/>
              <a:t>14/Sep/09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358816-BB61-441F-AA38-A237CCA5E5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7" name="Picture 32" descr="E:\Belbali\bamboovert.JP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42844" y="76200"/>
            <a:ext cx="246063" cy="67103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1" name="Picture 36" descr="E:\Belbali\bamboohorizon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1406" y="139678"/>
            <a:ext cx="9001156" cy="2174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3" name="Picture 36" descr="E:\Belbali\bamboohorizon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42844" y="6500834"/>
            <a:ext cx="9001156" cy="2174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4" name="Picture 32" descr="E:\Belbali\bamboovert.JP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786842" y="71414"/>
            <a:ext cx="246063" cy="67103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786058"/>
            <a:ext cx="8305800" cy="571504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 rapid assessment of KEFRI bamboo trial sites</a:t>
            </a:r>
          </a:p>
          <a:p>
            <a:endParaRPr lang="nl-BE" b="1" dirty="0" smtClean="0"/>
          </a:p>
          <a:p>
            <a:r>
              <a:rPr lang="nl-BE" sz="1550" b="1" dirty="0" smtClean="0">
                <a:solidFill>
                  <a:schemeClr val="bg2">
                    <a:lumMod val="50000"/>
                  </a:schemeClr>
                </a:solidFill>
              </a:rPr>
              <a:t>Victor Brias</a:t>
            </a:r>
          </a:p>
          <a:p>
            <a:r>
              <a:rPr lang="nl-BE" sz="1550" b="1" dirty="0" smtClean="0">
                <a:solidFill>
                  <a:schemeClr val="bg2">
                    <a:lumMod val="50000"/>
                  </a:schemeClr>
                </a:solidFill>
              </a:rPr>
              <a:t>Oprins Plant NV</a:t>
            </a:r>
          </a:p>
          <a:p>
            <a:r>
              <a:rPr lang="nl-BE" sz="1550" b="1" dirty="0" smtClean="0">
                <a:solidFill>
                  <a:schemeClr val="bg2">
                    <a:lumMod val="50000"/>
                  </a:schemeClr>
                </a:solidFill>
              </a:rPr>
              <a:t>UNIDO Consultant</a:t>
            </a:r>
          </a:p>
          <a:p>
            <a:endParaRPr lang="en-US" sz="15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2286016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Performance of Exotic Bamboo Species in Kenya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4643446"/>
            <a:ext cx="8143932" cy="17859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52" y="4714884"/>
            <a:ext cx="6786610" cy="1643074"/>
            <a:chOff x="1285852" y="4714884"/>
            <a:chExt cx="6786610" cy="1643074"/>
          </a:xfrm>
        </p:grpSpPr>
        <p:grpSp>
          <p:nvGrpSpPr>
            <p:cNvPr id="11" name="Group 10"/>
            <p:cNvGrpSpPr/>
            <p:nvPr/>
          </p:nvGrpSpPr>
          <p:grpSpPr>
            <a:xfrm>
              <a:off x="1785918" y="5348308"/>
              <a:ext cx="5929354" cy="1009650"/>
              <a:chOff x="1785918" y="5348308"/>
              <a:chExt cx="5929354" cy="1009650"/>
            </a:xfrm>
          </p:grpSpPr>
          <p:pic>
            <p:nvPicPr>
              <p:cNvPr id="31746" name="Picture 17"/>
              <p:cNvPicPr>
                <a:picLocks noChangeAspect="1" noChangeArrowheads="1"/>
              </p:cNvPicPr>
              <p:nvPr/>
            </p:nvPicPr>
            <p:blipFill>
              <a:blip r:embed="rId2" cstate="screen"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4143372" y="5424508"/>
                <a:ext cx="1133475" cy="933450"/>
              </a:xfrm>
              <a:prstGeom prst="rect">
                <a:avLst/>
              </a:prstGeom>
              <a:noFill/>
            </p:spPr>
          </p:pic>
          <p:pic>
            <p:nvPicPr>
              <p:cNvPr id="31745" name="Picture 1" descr="Inbarlogo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6057922" y="5457845"/>
                <a:ext cx="1657350" cy="828675"/>
              </a:xfrm>
              <a:prstGeom prst="rect">
                <a:avLst/>
              </a:prstGeom>
              <a:noFill/>
            </p:spPr>
          </p:pic>
          <p:pic>
            <p:nvPicPr>
              <p:cNvPr id="31747" name="Picture 3" descr="CFC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785918" y="5348308"/>
                <a:ext cx="1047750" cy="1009650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285852" y="4714884"/>
              <a:ext cx="67866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dirty="0" smtClean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EASTERN AFRICA BAMBOO PROJECT</a:t>
              </a:r>
            </a:p>
            <a:p>
              <a:pPr algn="ctr"/>
              <a:endParaRPr lang="nl-BE" sz="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nl-BE" sz="1400" b="1" dirty="0" smtClean="0">
                  <a:solidFill>
                    <a:schemeClr val="tx2">
                      <a:lumMod val="10000"/>
                    </a:schemeClr>
                  </a:solidFill>
                </a:rPr>
                <a:t>             funded by                                executed by                          supervised by</a:t>
              </a:r>
              <a:endParaRPr lang="en-US" sz="14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328982" cy="1219200"/>
          </a:xfrm>
        </p:spPr>
        <p:txBody>
          <a:bodyPr>
            <a:normAutofit/>
          </a:bodyPr>
          <a:lstStyle/>
          <a:p>
            <a:r>
              <a:rPr lang="nl-BE" dirty="0" smtClean="0"/>
              <a:t>Methodology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Sampling Clumps in each site</a:t>
            </a:r>
          </a:p>
          <a:p>
            <a:pPr lvl="0"/>
            <a:r>
              <a:rPr lang="en-US" dirty="0" smtClean="0"/>
              <a:t>Count  new shoots / culms per clump </a:t>
            </a:r>
          </a:p>
          <a:p>
            <a:pPr lvl="0"/>
            <a:r>
              <a:rPr lang="en-US" dirty="0" smtClean="0"/>
              <a:t>Calculate average culms/clump per species / location</a:t>
            </a:r>
          </a:p>
          <a:p>
            <a:pPr lvl="0"/>
            <a:r>
              <a:rPr lang="nl-BE" dirty="0" smtClean="0"/>
              <a:t>Measure height / diameter / thickness </a:t>
            </a:r>
          </a:p>
          <a:p>
            <a:pPr lvl="0"/>
            <a:r>
              <a:rPr lang="nl-BE" dirty="0" smtClean="0"/>
              <a:t>Mathematical estimate of average dry weight of culms using 0.65 g/cm³ specific gravity as working assumption (</a:t>
            </a:r>
            <a:r>
              <a:rPr lang="nl-BE" dirty="0" smtClean="0">
                <a:solidFill>
                  <a:srgbClr val="FFFF00"/>
                </a:solidFill>
              </a:rPr>
              <a:t>less accurate than weighing the culms ! </a:t>
            </a:r>
            <a:r>
              <a:rPr lang="nl-BE" dirty="0" smtClean="0"/>
              <a:t>)</a:t>
            </a:r>
          </a:p>
          <a:p>
            <a:pPr lvl="0"/>
            <a:r>
              <a:rPr lang="nl-BE" dirty="0" smtClean="0"/>
              <a:t>Estimate potential yield in tons/ha (dry basis) based on harvesting 25% of culms (1/4 of standing culms or culms &gt; 3 years old.</a:t>
            </a:r>
          </a:p>
          <a:p>
            <a:pPr lvl="0"/>
            <a:r>
              <a:rPr lang="nl-BE" dirty="0" smtClean="0"/>
              <a:t>Benchmark results with published info about species in native habitats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Content Placeholder 15" descr="Picture 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357166"/>
            <a:ext cx="4572032" cy="6143668"/>
          </a:xfrm>
        </p:spPr>
      </p:pic>
      <p:pic>
        <p:nvPicPr>
          <p:cNvPr id="17" name="Content Placeholder 5" descr="Picture 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286279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29180" cy="1219200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FFFF00"/>
                </a:solidFill>
              </a:rPr>
              <a:t>Methodology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Picture 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357166"/>
            <a:ext cx="3429000" cy="6143668"/>
          </a:xfrm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457200" y="1357298"/>
            <a:ext cx="4829180" cy="500066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 Clumps in each site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  new shoots / culms per clump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average culms/clump per species / location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 height / diameter / thickness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 estimate of average dry weight of culms using 0.65 g/cm³ specific gravity as working assumption (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accurate than weighing the culms!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 potential yield in tons/ha (dry basis) based on harvesting 25% of culms (1/4 of standing culms or culms  &gt;3 years old.)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Gauging</a:t>
            </a: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  using</a:t>
            </a: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 about species in native habitats as a benchmark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357166"/>
            <a:ext cx="8143932" cy="61079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0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929190" y="428604"/>
            <a:ext cx="3786190" cy="59293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Methodology    </a:t>
            </a:r>
            <a:r>
              <a:rPr lang="nl-BE" sz="2000" dirty="0" smtClean="0">
                <a:solidFill>
                  <a:srgbClr val="FFFF00"/>
                </a:solidFill>
              </a:rPr>
              <a:t>cont.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00034" y="1571612"/>
            <a:ext cx="42862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nl-BE" dirty="0" smtClean="0"/>
              <a:t>Mathematical estimate of average dry weight of culms using 0.65 g/cm³ specific gravity as working assumption (</a:t>
            </a:r>
            <a:r>
              <a:rPr lang="nl-BE" dirty="0" smtClean="0">
                <a:solidFill>
                  <a:srgbClr val="FFFF00"/>
                </a:solidFill>
              </a:rPr>
              <a:t>less accurate than weighing the culms!</a:t>
            </a:r>
            <a:r>
              <a:rPr lang="nl-BE" dirty="0" smtClean="0"/>
              <a:t>)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nl-BE" dirty="0" smtClean="0"/>
              <a:t>Estimate potential yield in tons/ha (dry basis) based on harvesting 25% of culms (1/4 of standing culms or culms  &gt;3 years old.)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nl-BE" dirty="0" smtClean="0"/>
              <a:t>Benchmark results with published info about species in native habitats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428604"/>
            <a:ext cx="8024826" cy="60186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0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357166"/>
            <a:ext cx="8215370" cy="6161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cture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15370" cy="61079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929190" y="428604"/>
            <a:ext cx="3804074" cy="60007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</a:t>
            </a:r>
            <a:endParaRPr lang="en-US" dirty="0"/>
          </a:p>
        </p:txBody>
      </p:sp>
      <p:pic>
        <p:nvPicPr>
          <p:cNvPr id="6" name="Content Placeholder 3" descr="Picture 1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57166"/>
            <a:ext cx="4357718" cy="6246062"/>
          </a:xfrm>
          <a:prstGeom prst="rect">
            <a:avLst/>
          </a:prstGeom>
          <a:ln w="25400" cmpd="sng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500043"/>
          <a:ext cx="8229600" cy="548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500066"/>
                <a:gridCol w="571504"/>
                <a:gridCol w="714380"/>
                <a:gridCol w="785818"/>
                <a:gridCol w="580042"/>
                <a:gridCol w="822960"/>
                <a:gridCol w="822960"/>
                <a:gridCol w="822960"/>
                <a:gridCol w="822960"/>
              </a:tblGrid>
              <a:tr h="89644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RESULTS 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Trial Site :</a:t>
                      </a:r>
                      <a:r>
                        <a:rPr lang="en-US" sz="240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smtClean="0">
                          <a:latin typeface="Arial"/>
                        </a:rPr>
                        <a:t>Gede</a:t>
                      </a:r>
                      <a:endParaRPr lang="en-US" sz="2400" b="1" i="0" u="none" strike="noStrike" dirty="0" smtClean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Performance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 in  </a:t>
                      </a:r>
                      <a:r>
                        <a:rPr lang="en-US" sz="2400" b="1" i="0" u="none" strike="noStrike" dirty="0">
                          <a:latin typeface="Arial"/>
                        </a:rPr>
                        <a:t>Asia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atin typeface="Arial"/>
                        </a:rPr>
                        <a:t>Comparative </a:t>
                      </a:r>
                      <a:endParaRPr lang="en-US" sz="2400" b="1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Performance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Arial"/>
                        </a:rPr>
                        <a:t>SPECIES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H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D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(cm)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WT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(mm)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H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D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(cm)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WT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(mm)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WT</a:t>
                      </a:r>
                    </a:p>
                  </a:txBody>
                  <a:tcPr marL="9525" marR="9525" marT="9525" marB="0" anchor="b"/>
                </a:tc>
              </a:tr>
              <a:tr h="49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D. brandisii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49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B. 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v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ulgaris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86%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</a:tr>
              <a:tr h="49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T. siamensis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b"/>
                </a:tc>
              </a:tr>
              <a:tr h="605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D. strictus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b"/>
                </a:tc>
              </a:tr>
              <a:tr h="834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D. membranaceus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</a:tr>
              <a:tr h="49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D. hamiltonii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</a:tr>
              <a:tr h="49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B. bambos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7.5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erdares  geta areas 0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357166"/>
            <a:ext cx="8429684" cy="6161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Background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7572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Kenya logging ban – extended to Bamboo (</a:t>
            </a:r>
            <a:r>
              <a:rPr lang="nl-BE" sz="2000" b="1" i="1" dirty="0" smtClean="0">
                <a:solidFill>
                  <a:schemeClr val="bg1"/>
                </a:solidFill>
                <a:latin typeface="Arial Narrow" pitchFamily="34" charset="0"/>
              </a:rPr>
              <a:t>Y. alpina</a:t>
            </a: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) Forests</a:t>
            </a:r>
          </a:p>
          <a:p>
            <a:pPr>
              <a:buFont typeface="Arial" pitchFamily="34" charset="0"/>
              <a:buChar char="•"/>
            </a:pP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 Trials of exotic bamboos by KEFRI in 1988-1990</a:t>
            </a:r>
          </a:p>
          <a:p>
            <a:pPr>
              <a:buFont typeface="Arial" pitchFamily="34" charset="0"/>
              <a:buChar char="•"/>
            </a:pP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 Appraisal conducted by B. Kigomo &amp; G. Sigu in 1995</a:t>
            </a:r>
          </a:p>
          <a:p>
            <a:pPr>
              <a:buFont typeface="Arial" pitchFamily="34" charset="0"/>
              <a:buChar char="•"/>
            </a:pP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 Renewed interest in Bamboo due to ongoing projects (EABP</a:t>
            </a: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Very Great Interest in Giant Bamboos !</a:t>
            </a:r>
            <a:endParaRPr lang="nl-BE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Study </a:t>
            </a: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conducted by V. Brias &amp; G. Sigu in </a:t>
            </a: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Aug. 2006</a:t>
            </a:r>
            <a:endParaRPr lang="nl-BE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b="1" dirty="0" smtClean="0">
                <a:solidFill>
                  <a:schemeClr val="bg1"/>
                </a:solidFill>
                <a:latin typeface="Arial Narrow" pitchFamily="34" charset="0"/>
              </a:rPr>
              <a:t> Field visits and analysis conducted between 7 Aug. – 6 Sept. 2006</a:t>
            </a:r>
          </a:p>
          <a:p>
            <a:endParaRPr lang="nl-BE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nl-BE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00039"/>
          <a:ext cx="8229600" cy="512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642942"/>
                <a:gridCol w="714380"/>
                <a:gridCol w="714380"/>
                <a:gridCol w="714380"/>
                <a:gridCol w="642942"/>
                <a:gridCol w="717226"/>
                <a:gridCol w="822960"/>
                <a:gridCol w="745830"/>
                <a:gridCol w="900090"/>
              </a:tblGrid>
              <a:tr h="110014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RESULTS 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Trial Site :</a:t>
                      </a:r>
                      <a:r>
                        <a:rPr lang="en-US" sz="240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smtClean="0">
                          <a:latin typeface="Arial"/>
                        </a:rPr>
                        <a:t>JILORE</a:t>
                      </a:r>
                      <a:endParaRPr lang="en-US" sz="2400" b="1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Performance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 in  </a:t>
                      </a:r>
                      <a:r>
                        <a:rPr lang="en-US" sz="2400" b="1" i="0" u="none" strike="noStrike" dirty="0">
                          <a:latin typeface="Arial"/>
                        </a:rPr>
                        <a:t>Asia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atin typeface="Arial"/>
                        </a:rPr>
                        <a:t>Comparative </a:t>
                      </a:r>
                      <a:endParaRPr lang="en-US" sz="2400" b="1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Performance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7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Arial"/>
                        </a:rPr>
                        <a:t>SPECIES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H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D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(cm)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WT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(mm)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H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D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(cm)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Arial"/>
                        </a:rPr>
                        <a:t>WT</a:t>
                      </a:r>
                    </a:p>
                    <a:p>
                      <a:pPr algn="ctr" fontAlgn="b"/>
                      <a:r>
                        <a:rPr lang="nl-BE" sz="1800" b="0" i="0" u="none" strike="noStrike" dirty="0" smtClean="0">
                          <a:latin typeface="Arial"/>
                        </a:rPr>
                        <a:t>(mm)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WT</a:t>
                      </a:r>
                    </a:p>
                  </a:txBody>
                  <a:tcPr marL="9525" marR="9525" marT="9525" marB="0" anchor="b"/>
                </a:tc>
              </a:tr>
              <a:tr h="109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D. membranaceus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1100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B. bambos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13.5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100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D. hamiltonii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642920"/>
          <a:ext cx="8258204" cy="574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500066"/>
                <a:gridCol w="642942"/>
                <a:gridCol w="714380"/>
                <a:gridCol w="785818"/>
                <a:gridCol w="537208"/>
                <a:gridCol w="822960"/>
                <a:gridCol w="822960"/>
                <a:gridCol w="822960"/>
                <a:gridCol w="822960"/>
              </a:tblGrid>
              <a:tr h="98397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latin typeface="Arial"/>
                        </a:rPr>
                        <a:t>RESULTS </a:t>
                      </a:r>
                    </a:p>
                    <a:p>
                      <a:pPr algn="l" fontAlgn="b"/>
                      <a:r>
                        <a:rPr lang="en-US" sz="2400" b="1" i="0" u="none" strike="noStrike" dirty="0" smtClean="0">
                          <a:latin typeface="Arial"/>
                        </a:rPr>
                        <a:t>Trial </a:t>
                      </a:r>
                      <a:r>
                        <a:rPr lang="en-US" sz="2400" b="1" i="0" u="none" strike="noStrike" dirty="0" smtClean="0">
                          <a:latin typeface="Arial"/>
                        </a:rPr>
                        <a:t>Site:</a:t>
                      </a:r>
                      <a:r>
                        <a:rPr lang="en-US" sz="2400" b="1" i="0" u="none" strike="noStrike" baseline="0" dirty="0" smtClean="0">
                          <a:latin typeface="Arial"/>
                        </a:rPr>
                        <a:t> KAKAMEGA</a:t>
                      </a:r>
                      <a:endParaRPr lang="en-US" sz="2400" b="1" i="0" u="none" strike="noStrike" dirty="0" smtClean="0">
                        <a:latin typeface="Arial"/>
                      </a:endParaRPr>
                    </a:p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Performance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 in  </a:t>
                      </a:r>
                      <a:r>
                        <a:rPr lang="en-US" sz="2400" b="1" i="0" u="none" strike="noStrike" dirty="0">
                          <a:latin typeface="Arial"/>
                        </a:rPr>
                        <a:t>Asia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atin typeface="Arial"/>
                        </a:rPr>
                        <a:t>Comparative </a:t>
                      </a:r>
                      <a:endParaRPr lang="en-US" sz="2400" b="1" i="0" u="none" strike="noStrike" dirty="0" smtClean="0">
                        <a:latin typeface="Arial"/>
                      </a:endParaRPr>
                    </a:p>
                    <a:p>
                      <a:pPr algn="l" fontAlgn="b"/>
                      <a:r>
                        <a:rPr lang="en-US" sz="2400" b="1" i="0" u="none" strike="noStrike" dirty="0" smtClean="0">
                          <a:latin typeface="Arial"/>
                        </a:rPr>
                        <a:t>Performance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Arial"/>
                        </a:rPr>
                        <a:t>SPECIES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H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D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(cm)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WT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(mm)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H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D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(cm)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WT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(mm)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WT</a:t>
                      </a:r>
                    </a:p>
                  </a:txBody>
                  <a:tcPr marL="9525" marR="9525" marT="9525" marB="0" anchor="b"/>
                </a:tc>
              </a:tr>
              <a:tr h="492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B.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vulgaris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92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D. brandisii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83%</a:t>
                      </a:r>
                    </a:p>
                  </a:txBody>
                  <a:tcPr marL="9525" marR="9525" marT="9525" marB="0" anchor="b"/>
                </a:tc>
              </a:tr>
              <a:tr h="492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D. strictus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83%</a:t>
                      </a:r>
                    </a:p>
                  </a:txBody>
                  <a:tcPr marL="9525" marR="9525" marT="9525" marB="0" anchor="b"/>
                </a:tc>
              </a:tr>
              <a:tr h="492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D. hamiltonii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b"/>
                </a:tc>
              </a:tr>
              <a:tr h="718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D. membranaceus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</a:tr>
              <a:tr h="492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T. siamensis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</a:tr>
              <a:tr h="492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B. tulda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b"/>
                </a:tc>
              </a:tr>
              <a:tr h="492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B. bambos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28607"/>
          <a:ext cx="8229600" cy="592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571504"/>
                <a:gridCol w="428628"/>
                <a:gridCol w="642942"/>
                <a:gridCol w="714380"/>
                <a:gridCol w="608646"/>
                <a:gridCol w="822960"/>
                <a:gridCol w="822960"/>
                <a:gridCol w="822960"/>
                <a:gridCol w="822960"/>
              </a:tblGrid>
              <a:tr h="92556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latin typeface="Arial"/>
                        </a:rPr>
                        <a:t>RESULTS </a:t>
                      </a:r>
                      <a:r>
                        <a:rPr lang="en-US" sz="2400" b="1" i="0" u="none" strike="noStrike" dirty="0" smtClean="0">
                          <a:latin typeface="Arial"/>
                        </a:rPr>
                        <a:t>Trial </a:t>
                      </a:r>
                      <a:r>
                        <a:rPr lang="en-US" sz="2400" b="1" i="0" u="none" strike="noStrike" dirty="0" smtClean="0">
                          <a:latin typeface="Arial"/>
                        </a:rPr>
                        <a:t>Site:</a:t>
                      </a:r>
                      <a:r>
                        <a:rPr lang="en-US" sz="240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latin typeface="Arial"/>
                        </a:rPr>
                        <a:t>MUGUGA</a:t>
                      </a:r>
                      <a:r>
                        <a:rPr lang="en-US" sz="1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Performance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 in  </a:t>
                      </a:r>
                      <a:r>
                        <a:rPr lang="en-US" sz="2400" b="1" i="0" u="none" strike="noStrike" dirty="0">
                          <a:latin typeface="Arial"/>
                        </a:rPr>
                        <a:t>Asia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atin typeface="Arial"/>
                        </a:rPr>
                        <a:t>Comparative </a:t>
                      </a:r>
                      <a:endParaRPr lang="en-US" sz="2400" b="1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latin typeface="Arial"/>
                        </a:rPr>
                        <a:t>Performance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Arial"/>
                        </a:rPr>
                        <a:t>SPECIES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H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D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(cm)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WT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(mm)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H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D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(cm)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WT</a:t>
                      </a:r>
                    </a:p>
                    <a:p>
                      <a:pPr algn="ctr" fontAlgn="b"/>
                      <a:r>
                        <a:rPr lang="nl-BE" sz="1600" b="0" i="0" u="none" strike="noStrike" dirty="0" smtClean="0">
                          <a:latin typeface="Arial"/>
                        </a:rPr>
                        <a:t>(mm)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WT</a:t>
                      </a:r>
                    </a:p>
                  </a:txBody>
                  <a:tcPr marL="9525" marR="9525" marT="9525" marB="0" anchor="b"/>
                </a:tc>
              </a:tr>
              <a:tr h="493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B. vulgaris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93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D. brandisii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493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C. pergracile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83%</a:t>
                      </a:r>
                    </a:p>
                  </a:txBody>
                  <a:tcPr marL="9525" marR="9525" marT="9525" marB="0" anchor="b"/>
                </a:tc>
              </a:tr>
              <a:tr h="493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D. hamiltonii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b"/>
                </a:tc>
              </a:tr>
              <a:tr h="493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D. strictus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77%</a:t>
                      </a:r>
                    </a:p>
                  </a:txBody>
                  <a:tcPr marL="9525" marR="9525" marT="9525" marB="0" anchor="b"/>
                </a:tc>
              </a:tr>
              <a:tr h="493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T. siamensis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93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B. tulda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b"/>
                </a:tc>
              </a:tr>
              <a:tr h="493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D. membranaceus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</a:tr>
              <a:tr h="493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B. bambos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543428" cy="4572000"/>
          </a:xfrm>
        </p:spPr>
        <p:txBody>
          <a:bodyPr>
            <a:normAutofit/>
          </a:bodyPr>
          <a:lstStyle/>
          <a:p>
            <a:r>
              <a:rPr lang="nl-BE" dirty="0" smtClean="0"/>
              <a:t>Exotic Species Planted by KEFRI have shown reasonably good adaptability in various sites in Kenya.</a:t>
            </a:r>
          </a:p>
          <a:p>
            <a:r>
              <a:rPr lang="nl-BE" dirty="0" smtClean="0"/>
              <a:t>Culm Height is generally stunted, especially for giant bamboo species</a:t>
            </a:r>
          </a:p>
          <a:p>
            <a:r>
              <a:rPr lang="nl-BE" dirty="0" smtClean="0"/>
              <a:t>Notably good performance  of B. bambos in coastal region (drought resistance).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FFFF00"/>
                </a:solidFill>
              </a:rPr>
              <a:t>CONCLUSIONS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12" descr="Picture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429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257676" cy="4572000"/>
          </a:xfrm>
        </p:spPr>
        <p:txBody>
          <a:bodyPr>
            <a:normAutofit/>
          </a:bodyPr>
          <a:lstStyle/>
          <a:p>
            <a:r>
              <a:rPr lang="nl-BE" dirty="0" smtClean="0"/>
              <a:t>Very Good Performance of B. vulgaris in Lake Region &amp; T. siamensis in Highlands</a:t>
            </a:r>
          </a:p>
          <a:p>
            <a:r>
              <a:rPr lang="nl-BE" dirty="0" smtClean="0"/>
              <a:t>Exotic Species are especially valuable  in Coastal regions (Gede / Jilore) due to demand by tourism industry in Malindi / Mombasa region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FFFF00"/>
                </a:solidFill>
              </a:rPr>
              <a:t>CONCLUSIONS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6" descr="Muguga bamboo trials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285860"/>
            <a:ext cx="3375445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428604"/>
            <a:ext cx="8286808" cy="6078181"/>
          </a:xfrm>
        </p:spPr>
      </p:pic>
      <p:sp>
        <p:nvSpPr>
          <p:cNvPr id="5" name="TextBox 4"/>
          <p:cNvSpPr txBox="1"/>
          <p:nvPr/>
        </p:nvSpPr>
        <p:spPr>
          <a:xfrm>
            <a:off x="1000100" y="3714752"/>
            <a:ext cx="18473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dirty="0" smtClean="0">
                <a:solidFill>
                  <a:srgbClr val="FFFF00"/>
                </a:solidFill>
              </a:rPr>
              <a:t/>
            </a:r>
            <a:br>
              <a:rPr lang="nl-BE" sz="4400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2976" y="4429132"/>
            <a:ext cx="6834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600" dirty="0" smtClean="0">
                <a:solidFill>
                  <a:srgbClr val="FFFF00"/>
                </a:solidFill>
              </a:rPr>
              <a:t>Thank  You !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0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grayscl/>
            <a:lum bright="-29000"/>
          </a:blip>
          <a:stretch>
            <a:fillRect/>
          </a:stretch>
        </p:blipFill>
        <p:spPr>
          <a:xfrm>
            <a:off x="428596" y="500042"/>
            <a:ext cx="8286808" cy="6078181"/>
          </a:xfrm>
        </p:spPr>
      </p:pic>
      <p:sp>
        <p:nvSpPr>
          <p:cNvPr id="5" name="TextBox 4"/>
          <p:cNvSpPr txBox="1"/>
          <p:nvPr/>
        </p:nvSpPr>
        <p:spPr>
          <a:xfrm>
            <a:off x="500034" y="1928802"/>
            <a:ext cx="6836936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More info</a:t>
            </a:r>
            <a:r>
              <a:rPr lang="nl-BE" sz="3200" b="1" dirty="0" smtClean="0"/>
              <a:t>:</a:t>
            </a:r>
          </a:p>
          <a:p>
            <a:r>
              <a:rPr lang="nl-BE" sz="3200" b="1" dirty="0" smtClean="0"/>
              <a:t/>
            </a:r>
            <a:br>
              <a:rPr lang="nl-BE" sz="3200" b="1" dirty="0" smtClean="0"/>
            </a:br>
            <a:r>
              <a:rPr lang="nl-BE" sz="4000" b="1" dirty="0" smtClean="0"/>
              <a:t>Victor Brias</a:t>
            </a:r>
            <a:br>
              <a:rPr lang="nl-BE" sz="4000" b="1" dirty="0" smtClean="0"/>
            </a:br>
            <a:r>
              <a:rPr lang="nl-BE" sz="4000" b="1" dirty="0" smtClean="0"/>
              <a:t>Oprins Plant </a:t>
            </a:r>
            <a:r>
              <a:rPr lang="nl-BE" sz="4000" b="1" dirty="0" smtClean="0"/>
              <a:t>NV</a:t>
            </a:r>
          </a:p>
          <a:p>
            <a:r>
              <a:rPr lang="nl-BE" sz="4000" b="1" dirty="0" smtClean="0"/>
              <a:t>www.oprins.com</a:t>
            </a:r>
            <a:r>
              <a:rPr lang="nl-BE" sz="4000" b="1" dirty="0" smtClean="0"/>
              <a:t/>
            </a:r>
            <a:br>
              <a:rPr lang="nl-BE" sz="4000" b="1" dirty="0" smtClean="0"/>
            </a:br>
            <a:r>
              <a:rPr lang="nl-BE" sz="4000" b="1" dirty="0" smtClean="0"/>
              <a:t>www.bambunusaverde.com</a:t>
            </a:r>
            <a:r>
              <a:rPr lang="nl-BE" sz="4000" b="1" dirty="0" smtClean="0">
                <a:solidFill>
                  <a:srgbClr val="FFFF00"/>
                </a:solidFill>
              </a:rPr>
              <a:t/>
            </a:r>
            <a:br>
              <a:rPr lang="nl-BE" sz="4000" b="1" dirty="0" smtClean="0">
                <a:solidFill>
                  <a:srgbClr val="FFFF00"/>
                </a:solidFill>
              </a:rPr>
            </a:br>
            <a:r>
              <a:rPr lang="nl-BE" sz="5400" b="1" dirty="0" smtClean="0">
                <a:solidFill>
                  <a:srgbClr val="FFFF00"/>
                </a:solidFill>
              </a:rPr>
              <a:t/>
            </a:r>
            <a:br>
              <a:rPr lang="nl-BE" sz="5400" b="1" dirty="0" smtClean="0">
                <a:solidFill>
                  <a:srgbClr val="FFFF00"/>
                </a:solidFill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Victor and juergen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8001056" cy="60007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cture Victor and juergen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7858180" cy="5893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15262" cy="1219200"/>
          </a:xfrm>
        </p:spPr>
        <p:txBody>
          <a:bodyPr/>
          <a:lstStyle/>
          <a:p>
            <a:pPr algn="r"/>
            <a:r>
              <a:rPr lang="nl-BE" b="1" dirty="0" smtClean="0"/>
              <a:t>Objectives</a:t>
            </a:r>
            <a:endParaRPr lang="en-US" b="1" dirty="0"/>
          </a:p>
        </p:txBody>
      </p:sp>
      <p:pic>
        <p:nvPicPr>
          <p:cNvPr id="6" name="Content Placeholder 5" descr="Picture 039adj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384027"/>
            <a:ext cx="3929090" cy="6045369"/>
          </a:xfrm>
          <a:ln w="12700" cmpd="thickThin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29124" y="1500174"/>
            <a:ext cx="42148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Analyze the trial plantations in  order to provide up to date information on </a:t>
            </a:r>
            <a:r>
              <a:rPr lang="en-US" sz="2400" dirty="0" smtClean="0">
                <a:solidFill>
                  <a:srgbClr val="FFFF00"/>
                </a:solidFill>
              </a:rPr>
              <a:t>species to site matching </a:t>
            </a:r>
            <a:r>
              <a:rPr lang="en-US" sz="2400" dirty="0" smtClean="0"/>
              <a:t>with specific focus on </a:t>
            </a:r>
            <a:r>
              <a:rPr lang="en-US" sz="2400" dirty="0" smtClean="0">
                <a:solidFill>
                  <a:srgbClr val="FFFF00"/>
                </a:solidFill>
              </a:rPr>
              <a:t>identifying suitable species </a:t>
            </a:r>
            <a:r>
              <a:rPr lang="en-US" sz="2400" dirty="0" smtClean="0"/>
              <a:t>for developing</a:t>
            </a:r>
            <a:r>
              <a:rPr lang="en-US" sz="2400" dirty="0" smtClean="0">
                <a:solidFill>
                  <a:srgbClr val="FFFF00"/>
                </a:solidFill>
              </a:rPr>
              <a:t> bamboo plantations </a:t>
            </a:r>
            <a:r>
              <a:rPr lang="en-US" sz="2400" dirty="0" smtClean="0"/>
              <a:t>in the Lake Region, highlands and coastal regions of Kenya.</a:t>
            </a:r>
            <a:endParaRPr lang="nl-BE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Trial Sites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285728"/>
            <a:ext cx="6072230" cy="64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1928802"/>
            <a:ext cx="22749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3200" dirty="0" smtClean="0"/>
              <a:t> Kakamega</a:t>
            </a:r>
          </a:p>
          <a:p>
            <a:pPr>
              <a:buFont typeface="Arial" pitchFamily="34" charset="0"/>
              <a:buChar char="•"/>
            </a:pPr>
            <a:r>
              <a:rPr lang="nl-BE" sz="3200" dirty="0" smtClean="0"/>
              <a:t> Muguga</a:t>
            </a:r>
          </a:p>
          <a:p>
            <a:pPr>
              <a:buFont typeface="Arial" pitchFamily="34" charset="0"/>
              <a:buChar char="•"/>
            </a:pPr>
            <a:r>
              <a:rPr lang="nl-BE" sz="3200" dirty="0" smtClean="0"/>
              <a:t> Jilore</a:t>
            </a:r>
          </a:p>
          <a:p>
            <a:pPr>
              <a:buFont typeface="Arial" pitchFamily="34" charset="0"/>
              <a:buChar char="•"/>
            </a:pPr>
            <a:r>
              <a:rPr lang="nl-BE" sz="3200" dirty="0" smtClean="0"/>
              <a:t> Gede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76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89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Site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KAKAMEGA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MUGUGA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GEDE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JILORE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Lake Region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Highlands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Coastal (Malindi)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Coastal (Malindi)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Coordinates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0°14’S / 36°38’E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1°54’S / 34°15’E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3°20’S / 40°5’E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3°12’S / 39°55’E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Altitude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1,675 m asl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2,050 m asl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50 m asl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80 m asl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Temperature (min)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17°C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11°C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22°C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24°C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Temperature (max)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33°C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28°C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33°C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34°C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Annual Rainfall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1100-1950 mm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900-1500 mm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900-1400 mm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550-1000 mm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5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Soils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Dark Brown Loams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Deep Dark Red Clay Loams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Sandy White Loams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Sandy-red compact sandy soils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68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Source: Kigomo &amp; Sigu, 1996.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	KEFRI Bamboo Trial Locations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0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248" y="428604"/>
            <a:ext cx="4500594" cy="60007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i="1" dirty="0" smtClean="0"/>
              <a:t>Bambusa vulgaris </a:t>
            </a:r>
            <a:endParaRPr lang="en-US" sz="2000" dirty="0" smtClean="0"/>
          </a:p>
          <a:p>
            <a:r>
              <a:rPr lang="en-US" sz="2000" i="1" dirty="0" smtClean="0"/>
              <a:t>Bambusa bambos</a:t>
            </a:r>
            <a:endParaRPr lang="en-US" sz="2000" dirty="0" smtClean="0"/>
          </a:p>
          <a:p>
            <a:r>
              <a:rPr lang="en-US" sz="2000" i="1" dirty="0" smtClean="0"/>
              <a:t>Bambusa tulda</a:t>
            </a:r>
            <a:endParaRPr lang="en-US" sz="2000" dirty="0" smtClean="0"/>
          </a:p>
          <a:p>
            <a:r>
              <a:rPr lang="en-US" sz="2000" i="1" dirty="0" smtClean="0"/>
              <a:t>Cephalostachyum pergracile</a:t>
            </a:r>
            <a:endParaRPr lang="en-US" sz="2000" dirty="0" smtClean="0"/>
          </a:p>
          <a:p>
            <a:r>
              <a:rPr lang="en-US" sz="2000" i="1" dirty="0" smtClean="0"/>
              <a:t>Dendrocalamus asper</a:t>
            </a:r>
            <a:endParaRPr lang="en-US" sz="2000" dirty="0" smtClean="0"/>
          </a:p>
          <a:p>
            <a:r>
              <a:rPr lang="en-US" sz="2000" i="1" dirty="0" smtClean="0"/>
              <a:t>Dendrocalamus brandisii</a:t>
            </a:r>
            <a:endParaRPr lang="en-US" sz="2000" dirty="0" smtClean="0"/>
          </a:p>
          <a:p>
            <a:r>
              <a:rPr lang="en-US" sz="2000" i="1" dirty="0" smtClean="0">
                <a:solidFill>
                  <a:srgbClr val="FFFF00"/>
                </a:solidFill>
              </a:rPr>
              <a:t>Dendrocalamus giganteus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i="1" dirty="0" smtClean="0"/>
              <a:t>Dendrocalamus hamiltonii</a:t>
            </a:r>
            <a:endParaRPr lang="en-US" sz="2000" dirty="0" smtClean="0"/>
          </a:p>
          <a:p>
            <a:r>
              <a:rPr lang="en-US" sz="2000" i="1" dirty="0" smtClean="0"/>
              <a:t>Dendrocalamus membranaceus</a:t>
            </a:r>
            <a:endParaRPr lang="en-US" sz="2000" dirty="0" smtClean="0"/>
          </a:p>
          <a:p>
            <a:r>
              <a:rPr lang="en-US" sz="2000" i="1" dirty="0" smtClean="0"/>
              <a:t>Dendrocalamus strictus</a:t>
            </a:r>
            <a:endParaRPr lang="en-US" sz="2000" dirty="0" smtClean="0"/>
          </a:p>
          <a:p>
            <a:r>
              <a:rPr lang="en-US" sz="2000" i="1" dirty="0" smtClean="0"/>
              <a:t>Thyrsostachys siamensis</a:t>
            </a:r>
          </a:p>
          <a:p>
            <a:r>
              <a:rPr lang="en-US" sz="2000" i="1" dirty="0" smtClean="0">
                <a:solidFill>
                  <a:srgbClr val="FFFF00"/>
                </a:solidFill>
              </a:rPr>
              <a:t>Phyllostachys species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29048" cy="1219200"/>
          </a:xfrm>
        </p:spPr>
        <p:txBody>
          <a:bodyPr>
            <a:normAutofit/>
          </a:bodyPr>
          <a:lstStyle/>
          <a:p>
            <a:pPr algn="ctr"/>
            <a:r>
              <a:rPr lang="nl-BE" sz="2800" b="1" dirty="0" smtClean="0">
                <a:solidFill>
                  <a:srgbClr val="FFFF00"/>
                </a:solidFill>
              </a:rPr>
              <a:t>Species  planted</a:t>
            </a:r>
            <a:br>
              <a:rPr lang="nl-BE" sz="2800" b="1" dirty="0" smtClean="0">
                <a:solidFill>
                  <a:srgbClr val="FFFF00"/>
                </a:solidFill>
              </a:rPr>
            </a:br>
            <a:r>
              <a:rPr lang="nl-BE" sz="2800" b="1" dirty="0" smtClean="0">
                <a:solidFill>
                  <a:srgbClr val="FFFF00"/>
                </a:solidFill>
              </a:rPr>
              <a:t>at KEFRI Trials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giganteu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260700" y="428604"/>
            <a:ext cx="3526142" cy="60007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29180" cy="12192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Observations in 2006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473950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5 x 5 planting for all species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 Inadequate for large bamboos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 Suitable for some species  (T. siamensis)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 Sites were unmanaged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 no </a:t>
            </a:r>
            <a:r>
              <a:rPr lang="nl-BE" dirty="0" smtClean="0"/>
              <a:t>systematic harvesting </a:t>
            </a:r>
            <a:endParaRPr lang="nl-BE" dirty="0" smtClean="0"/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 Weeds 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 rotting </a:t>
            </a:r>
            <a:r>
              <a:rPr lang="nl-BE" dirty="0" smtClean="0"/>
              <a:t> / dead culms</a:t>
            </a:r>
            <a:endParaRPr lang="nl-BE" dirty="0" smtClean="0"/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 fire damage in some areas</a:t>
            </a:r>
          </a:p>
          <a:p>
            <a:pPr lvl="1"/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 Plots not marked with species names</a:t>
            </a:r>
          </a:p>
          <a:p>
            <a:pPr lvl="1"/>
            <a:r>
              <a:rPr lang="nl-BE" dirty="0" smtClean="0"/>
              <a:t>-  Some species not </a:t>
            </a:r>
            <a:r>
              <a:rPr lang="nl-BE" dirty="0" smtClean="0"/>
              <a:t>located/identified</a:t>
            </a:r>
            <a:endParaRPr lang="nl-BE" dirty="0" smtClean="0"/>
          </a:p>
          <a:p>
            <a:pPr lvl="1">
              <a:buFontTx/>
              <a:buChar char="-"/>
            </a:pPr>
            <a:r>
              <a:rPr lang="nl-BE" dirty="0" smtClean="0"/>
              <a:t>  D. giganteus, Ph. pubescens, etc. </a:t>
            </a:r>
          </a:p>
          <a:p>
            <a:pPr lvl="1">
              <a:buFontTx/>
              <a:buChar char="-"/>
            </a:pPr>
            <a:r>
              <a:rPr lang="nl-BE" dirty="0" smtClean="0"/>
              <a:t>  Mix up of species at time of planting</a:t>
            </a:r>
          </a:p>
          <a:p>
            <a:pPr lvl="1"/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Noticable  difference in species growth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 Highland (Kakamega /Muguga) 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 Coastal (Gede / Jilore )</a:t>
            </a:r>
          </a:p>
          <a:p>
            <a:pPr>
              <a:buFont typeface="Arial" pitchFamily="34" charset="0"/>
              <a:buChar char="•"/>
            </a:pPr>
            <a:endParaRPr lang="nl-BE" dirty="0" smtClean="0"/>
          </a:p>
          <a:p>
            <a:pPr lvl="1"/>
            <a:r>
              <a:rPr lang="nl-BE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nl-BE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686</TotalTime>
  <Words>1284</Words>
  <Application>Microsoft Office PowerPoint</Application>
  <PresentationFormat>On-screen Show (4:3)</PresentationFormat>
  <Paragraphs>492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Paper</vt:lpstr>
      <vt:lpstr>Performance of Exotic Bamboo Species in Kenya</vt:lpstr>
      <vt:lpstr>Background</vt:lpstr>
      <vt:lpstr>Slide 3</vt:lpstr>
      <vt:lpstr>Slide 4</vt:lpstr>
      <vt:lpstr>Objectives</vt:lpstr>
      <vt:lpstr>Trial Sites</vt:lpstr>
      <vt:lpstr> KEFRI Bamboo Trial Locations</vt:lpstr>
      <vt:lpstr>Species  planted at KEFRI Trials</vt:lpstr>
      <vt:lpstr>Observations in 2006</vt:lpstr>
      <vt:lpstr>Methodology</vt:lpstr>
      <vt:lpstr>Slide 11</vt:lpstr>
      <vt:lpstr>Methodology</vt:lpstr>
      <vt:lpstr>Slide 13</vt:lpstr>
      <vt:lpstr>Methodology    cont.</vt:lpstr>
      <vt:lpstr>Slide 15</vt:lpstr>
      <vt:lpstr>Slide 16</vt:lpstr>
      <vt:lpstr>Slide 17</vt:lpstr>
      <vt:lpstr>Results</vt:lpstr>
      <vt:lpstr>Slide 19</vt:lpstr>
      <vt:lpstr>Slide 20</vt:lpstr>
      <vt:lpstr>Slide 21</vt:lpstr>
      <vt:lpstr>Slide 22</vt:lpstr>
      <vt:lpstr>CONCLUSIONS</vt:lpstr>
      <vt:lpstr>CONCLUSIONS</vt:lpstr>
      <vt:lpstr>Slide 25</vt:lpstr>
      <vt:lpstr>Slide 26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</dc:title>
  <dc:creator>Your User Name</dc:creator>
  <cp:lastModifiedBy>Victor Brias</cp:lastModifiedBy>
  <cp:revision>49</cp:revision>
  <dcterms:created xsi:type="dcterms:W3CDTF">2009-09-08T09:11:34Z</dcterms:created>
  <dcterms:modified xsi:type="dcterms:W3CDTF">2009-09-14T11:02:05Z</dcterms:modified>
</cp:coreProperties>
</file>